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93" r:id="rId24"/>
    <p:sldId id="277" r:id="rId25"/>
    <p:sldId id="278" r:id="rId26"/>
    <p:sldId id="294" r:id="rId27"/>
    <p:sldId id="279" r:id="rId28"/>
    <p:sldId id="295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6" r:id="rId43"/>
  </p:sldIdLst>
  <p:sldSz cx="12601575" cy="6858000"/>
  <p:notesSz cx="6858000" cy="9144000"/>
  <p:defaultTextStyle>
    <a:defPPr>
      <a:defRPr lang="en-Z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7" autoAdjust="0"/>
    <p:restoredTop sz="94660"/>
  </p:normalViewPr>
  <p:slideViewPr>
    <p:cSldViewPr>
      <p:cViewPr varScale="1">
        <p:scale>
          <a:sx n="70" d="100"/>
          <a:sy n="70" d="100"/>
        </p:scale>
        <p:origin x="-462" y="-102"/>
      </p:cViewPr>
      <p:guideLst>
        <p:guide orient="horz" pos="2160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086725" cy="6858000"/>
            <a:chOff x="0" y="0"/>
            <a:chExt cx="3696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5010150" y="4868863"/>
            <a:ext cx="6721475" cy="319087"/>
            <a:chOff x="2288" y="3080"/>
            <a:chExt cx="3072" cy="201"/>
          </a:xfrm>
        </p:grpSpPr>
        <p:sp>
          <p:nvSpPr>
            <p:cNvPr id="5126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5127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399213" y="2924175"/>
            <a:ext cx="5530850" cy="1822450"/>
          </a:xfrm>
          <a:noFill/>
          <a:ln w="9525">
            <a:noFill/>
          </a:ln>
        </p:spPr>
        <p:txBody>
          <a:bodyPr anchor="b"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ZA"/>
              <a:t>Click to edit Master subtitle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quarter" idx="2"/>
          </p:nvPr>
        </p:nvSpPr>
        <p:spPr>
          <a:xfrm>
            <a:off x="3360738" y="6248400"/>
            <a:ext cx="2935287" cy="4746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ZA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ZA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4775" y="6248400"/>
            <a:ext cx="809625" cy="488950"/>
          </a:xfrm>
        </p:spPr>
        <p:txBody>
          <a:bodyPr anchorCtr="0"/>
          <a:lstStyle>
            <a:lvl1pPr>
              <a:defRPr/>
            </a:lvl1pPr>
          </a:lstStyle>
          <a:p>
            <a:fld id="{20370A3A-A22A-4721-8696-41277385750C}" type="slidenum">
              <a:rPr lang="en-ZA"/>
              <a:pPr/>
              <a:t>‹#›</a:t>
            </a:fld>
            <a:endParaRPr lang="en-ZA"/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1260475" y="0"/>
            <a:ext cx="11341100" cy="1905000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50800">
            <a:solidFill>
              <a:srgbClr val="000000"/>
            </a:solidFill>
          </a:ln>
        </p:spPr>
        <p:txBody>
          <a:bodyPr anchor="ctr"/>
          <a:lstStyle>
            <a:lvl1pPr algn="ctr">
              <a:defRPr/>
            </a:lvl1pPr>
          </a:lstStyle>
          <a:p>
            <a:r>
              <a:rPr lang="en-ZA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FD161-3961-47B4-B043-F70558D61EAA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2425" y="762000"/>
            <a:ext cx="2728913" cy="5311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0925" y="762000"/>
            <a:ext cx="8039100" cy="5311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25511-5271-4426-A2BC-68A85487D8D0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90713" y="3886200"/>
            <a:ext cx="882015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ZA"/>
              <a:t>Click to edit Master subtitle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C08B5D1-7A2F-4D8F-8CAF-788A57660077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113411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475067-492E-42CB-A805-6A3F1F216FBF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363" y="4406900"/>
            <a:ext cx="10710862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363" y="2906713"/>
            <a:ext cx="10710862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064B6-4A1C-443B-B19D-173CEFB44C83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113411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775" y="404813"/>
            <a:ext cx="5594350" cy="5721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59525" y="404813"/>
            <a:ext cx="5594350" cy="5721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7A2C3-388E-4CA1-AD11-D320731C31F0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113411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535113"/>
            <a:ext cx="55673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174875"/>
            <a:ext cx="55673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1535113"/>
            <a:ext cx="55705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0800" y="2174875"/>
            <a:ext cx="55705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54C6A-100F-4435-9BDB-8C64866B90E8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113411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289E4-E507-4226-9014-7662824D1102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09292B-4D2D-47B1-A351-EC4245F1A703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3050"/>
            <a:ext cx="4144962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7600" y="273050"/>
            <a:ext cx="704373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435100"/>
            <a:ext cx="41449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32F35-7540-4CF1-AC6C-2F2B6651E333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807E76-3B93-4FD5-A61E-7168E53FFED6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0150" y="4800600"/>
            <a:ext cx="7561263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70150" y="612775"/>
            <a:ext cx="756126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0150" y="5367338"/>
            <a:ext cx="756126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D4B4A-1F88-4ECF-85F1-AA5B7CD5A184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113411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4E78D-FA21-495E-9A68-2E73CF61984D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2888" y="274638"/>
            <a:ext cx="283845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2775" y="274638"/>
            <a:ext cx="836771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4D78B-F4D3-42CC-B29B-F9968BDAB5D4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363" y="4406900"/>
            <a:ext cx="107108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363" y="2906713"/>
            <a:ext cx="10710862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3F008-EC23-4EF4-B7A9-0D118BC1314E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9825" y="2349500"/>
            <a:ext cx="522446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6688" y="2349500"/>
            <a:ext cx="522446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A8750-6A57-478A-9E69-D49DB8C2CAD8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113411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535113"/>
            <a:ext cx="55673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174875"/>
            <a:ext cx="55673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1535113"/>
            <a:ext cx="55705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0800" y="2174875"/>
            <a:ext cx="55705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385FD-A168-4A1E-BD72-B252703B955D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9923FF-AA85-4E26-B3E0-228145C1DD9E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90ECCE-DC33-4157-BD23-150701C14045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3050"/>
            <a:ext cx="4144962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7600" y="273050"/>
            <a:ext cx="704373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435100"/>
            <a:ext cx="41449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AC2FD-69B9-4C29-B00F-9A54A5A5C4CE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0150" y="4800600"/>
            <a:ext cx="7561263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70150" y="612775"/>
            <a:ext cx="756126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0150" y="5367338"/>
            <a:ext cx="756126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4F398-D23A-4008-B72B-42E92142269D}" type="slidenum">
              <a:rPr lang="en-ZA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10501313" cy="6858000"/>
            <a:chOff x="0" y="0"/>
            <a:chExt cx="4800" cy="4320"/>
          </a:xfrm>
        </p:grpSpPr>
        <p:grpSp>
          <p:nvGrpSpPr>
            <p:cNvPr id="409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10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rgbClr val="000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ZA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rgbClr val="000080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ZA"/>
              </a:p>
            </p:txBody>
          </p:sp>
        </p:grp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10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ZA"/>
              </a:p>
            </p:txBody>
          </p:sp>
          <p:sp>
            <p:nvSpPr>
              <p:cNvPr id="410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rgbClr val="000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ZA"/>
              </a:p>
            </p:txBody>
          </p:sp>
        </p:grpSp>
      </p:grpSp>
      <p:sp>
        <p:nvSpPr>
          <p:cNvPr id="410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1050925" y="762000"/>
            <a:ext cx="10920413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ZA" smtClean="0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39825" y="2349500"/>
            <a:ext cx="10601325" cy="3724275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 smtClean="0"/>
              <a:t>Click to edit Master text styles</a:t>
            </a:r>
          </a:p>
          <a:p>
            <a:pPr lvl="1"/>
            <a:r>
              <a:rPr lang="en-ZA" smtClean="0"/>
              <a:t>Second level</a:t>
            </a:r>
          </a:p>
          <a:p>
            <a:pPr lvl="0"/>
            <a:r>
              <a:rPr lang="en-ZA" smtClean="0"/>
              <a:t>Third level</a:t>
            </a:r>
          </a:p>
          <a:p>
            <a:pPr lvl="1"/>
            <a:r>
              <a:rPr lang="en-ZA" smtClean="0"/>
              <a:t>Fourth level</a:t>
            </a:r>
          </a:p>
          <a:p>
            <a:pPr lvl="2"/>
            <a:r>
              <a:rPr lang="en-ZA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322638" y="6383338"/>
            <a:ext cx="2936875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en-ZA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80363" y="6248400"/>
            <a:ext cx="3992562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ZA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5888" y="6242050"/>
            <a:ext cx="8096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9227A216-2FCB-4975-8701-96F4977F9B1B}" type="slidenum">
              <a:rPr lang="en-ZA"/>
              <a:pPr/>
              <a:t>‹#›</a:t>
            </a:fld>
            <a:endParaRPr lang="en-Z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3" name="chimes.wav"/>
          </p:stSnd>
        </p:sndAc>
      </p:transition>
    </mc:Choice>
    <mc:Fallback>
      <p:transition spd="slow">
        <p:fade/>
        <p:sndAc>
          <p:stSnd>
            <p:snd r:embed="rId13" name="chimes.wav"/>
          </p:stSnd>
        </p:sndAc>
      </p:transition>
    </mc:Fallback>
  </mc:AlternateConten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q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q"/>
        <a:defRPr sz="2400">
          <a:solidFill>
            <a:schemeClr val="bg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q"/>
        <a:defRPr sz="2000">
          <a:solidFill>
            <a:schemeClr val="bg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q"/>
        <a:defRPr>
          <a:solidFill>
            <a:schemeClr val="bg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q"/>
        <a:defRPr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q"/>
        <a:defRPr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q"/>
        <a:defRPr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q"/>
        <a:defRPr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q"/>
        <a:defRPr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2775" y="404813"/>
            <a:ext cx="11341100" cy="5721350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 smtClean="0"/>
              <a:t>Click to edit Master text styles</a:t>
            </a:r>
          </a:p>
          <a:p>
            <a:pPr lvl="1"/>
            <a:r>
              <a:rPr lang="en-ZA" smtClean="0"/>
              <a:t>Second level</a:t>
            </a:r>
          </a:p>
          <a:p>
            <a:pPr lvl="2"/>
            <a:r>
              <a:rPr lang="en-ZA" smtClean="0"/>
              <a:t>Third level</a:t>
            </a:r>
          </a:p>
          <a:p>
            <a:pPr lvl="3"/>
            <a:r>
              <a:rPr lang="en-ZA" smtClean="0"/>
              <a:t>Fourth level</a:t>
            </a:r>
          </a:p>
          <a:p>
            <a:pPr lvl="4"/>
            <a:r>
              <a:rPr lang="en-ZA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0238" y="6245225"/>
            <a:ext cx="29400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ZA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05300" y="6245225"/>
            <a:ext cx="3990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ZA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31288" y="6245225"/>
            <a:ext cx="29400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B250828-1278-4D10-AF8B-8FA30081FA5B}" type="slidenum">
              <a:rPr lang="en-ZA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3" name="chimes.wav"/>
          </p:stSnd>
        </p:sndAc>
      </p:transition>
    </mc:Choice>
    <mc:Fallback>
      <p:transition spd="slow">
        <p:fade/>
        <p:sndAc>
          <p:stSnd>
            <p:snd r:embed="rId13" name="chimes.wav"/>
          </p:stSnd>
        </p:sndAc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2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2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/>
          <a:lstStyle/>
          <a:p>
            <a:r>
              <a:rPr lang="en-ZA"/>
              <a:t>Animal Farm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/>
              <a:t>Chapter X (10)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/>
              <a:t>9. Why did the animals accept their lives?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3600" dirty="0"/>
              <a:t>They were still immensely proud of being the only farm in England run by animals.</a:t>
            </a:r>
          </a:p>
          <a:p>
            <a:r>
              <a:rPr lang="en-ZA" sz="3600" dirty="0"/>
              <a:t>They accepted hardship and labour as being part of life.</a:t>
            </a:r>
          </a:p>
          <a:p>
            <a:r>
              <a:rPr lang="en-ZA" sz="3600" dirty="0"/>
              <a:t>They could not compare their current life with any other kind of life.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/>
              <a:t>10. Of what are the animals still dreaming?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4800" dirty="0"/>
              <a:t>The Republic of Animals which Major had foretold, when the green fields of England should be untrodden by human feet.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800"/>
              <a:t>11. Although the animals suffered there was one aspect that set them apart from all other animals. What was that?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8800" dirty="0"/>
              <a:t>Animal Farm belonged to them.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12. When the pigs wanted to make a major change in their lives, why did they get the sheep on their side before they informed the other animals?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3600" dirty="0"/>
              <a:t>The sheep were the stupidest of all animals and they outnumbered the rest of the animals. </a:t>
            </a:r>
          </a:p>
          <a:p>
            <a:r>
              <a:rPr lang="en-ZA" sz="3600" dirty="0"/>
              <a:t>If you could teach the sheep a new principle, they could overwhelm the other animals by bleating it out.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13. Why did the world turn upside down for the animals when the pigs walked on their hind legs and Napoleon had a whip in his trotter?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4000" dirty="0"/>
              <a:t>The commandments state clearly that everything on two legs is an enemy.</a:t>
            </a:r>
          </a:p>
          <a:p>
            <a:r>
              <a:rPr lang="en-ZA" sz="4000" dirty="0"/>
              <a:t>The pigs are walking on two legs, an aspect that set animals apart from human beings.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/>
              <a:t>14. Why did the animals not protest?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4800" dirty="0"/>
              <a:t>At the moment they wanted to protest the sheep started to bleat:</a:t>
            </a:r>
          </a:p>
          <a:p>
            <a:r>
              <a:rPr lang="en-ZA" sz="4800" dirty="0"/>
              <a:t>Four legs good, two legs better!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15. What is the implied meaning of the new and only commandment that was written on the wall?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7200" dirty="0"/>
              <a:t>Some animals deserve to get more than other animals.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16. What does the following sentence imply “and not knowing whether to be more frightened of the pigs or of the human visitors.”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2349500"/>
            <a:ext cx="10601325" cy="3724275"/>
          </a:xfrm>
          <a:ln/>
        </p:spPr>
        <p:txBody>
          <a:bodyPr/>
          <a:lstStyle/>
          <a:p>
            <a:r>
              <a:rPr lang="en-ZA" sz="7200" dirty="0"/>
              <a:t>There seemed to be no difference between pigs and humans.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800"/>
              <a:t>17. Why did the humans regard Animal Farm as a threat when it was first established?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6000" dirty="0"/>
              <a:t>They were afraid the farm would encourage their own animals to rebel.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/>
              <a:t>18. What is the meaning of the word “incumbent”?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9825" y="3717032"/>
            <a:ext cx="10601325" cy="2356743"/>
          </a:xfrm>
          <a:ln/>
        </p:spPr>
        <p:txBody>
          <a:bodyPr/>
          <a:lstStyle/>
          <a:p>
            <a:r>
              <a:rPr lang="en-ZA" sz="5400" b="1"/>
              <a:t>necessary as a result of a duty, responsibility, or 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331913" y="2349500"/>
            <a:ext cx="10369550" cy="11906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ZA" sz="3600">
                <a:solidFill>
                  <a:schemeClr val="bg2"/>
                </a:solidFill>
              </a:rPr>
              <a:t>“But before doing so, there were a few words that he felt it </a:t>
            </a:r>
            <a:r>
              <a:rPr lang="en-ZA" sz="3600" b="1" u="sng">
                <a:solidFill>
                  <a:schemeClr val="bg2"/>
                </a:solidFill>
              </a:rPr>
              <a:t>incumbent</a:t>
            </a:r>
            <a:r>
              <a:rPr lang="en-ZA" sz="3600">
                <a:solidFill>
                  <a:schemeClr val="bg2"/>
                </a:solidFill>
              </a:rPr>
              <a:t> upon him to say”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What is meant by the words “the short animal lives fled by”?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/>
              <a:t>Years passed. Many animals died.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19. Write down the synonyms for the underlined words and answer the questions concerning the words spoken by Pilkington.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9838" y="2852738"/>
            <a:ext cx="10602912" cy="3724275"/>
          </a:xfrm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ZA" sz="5400"/>
              <a:t>It was a source of great satisfaction to him, he said – and, he was sure, to all others present – to feel that…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/>
              <a:t>19.1 Who are the “others” Pilkington refers to?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9600"/>
              <a:t>The other human farmers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681163" y="762000"/>
            <a:ext cx="10920412" cy="1143000"/>
          </a:xfrm>
        </p:spPr>
        <p:txBody>
          <a:bodyPr/>
          <a:lstStyle/>
          <a:p>
            <a:r>
              <a:rPr lang="en-ZA" sz="3200"/>
              <a:t>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00250" y="2349500"/>
            <a:ext cx="10601325" cy="3724275"/>
          </a:xfrm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ZA" sz="6000" dirty="0"/>
              <a:t>19.2 (mistrust) distrust</a:t>
            </a:r>
          </a:p>
          <a:p>
            <a:pPr>
              <a:buFont typeface="Wingdings" pitchFamily="2" charset="2"/>
              <a:buNone/>
            </a:pPr>
            <a:r>
              <a:rPr lang="en-ZA" sz="6000" dirty="0"/>
              <a:t>19.3	(misunderstanding) mistake/ mix-up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800"/>
              <a:t>19.4 Is the statement in brackets true of false? Give a reason for your answer.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9825" y="3716338"/>
            <a:ext cx="10601325" cy="2357437"/>
          </a:xfrm>
          <a:ln/>
        </p:spPr>
        <p:txBody>
          <a:bodyPr/>
          <a:lstStyle/>
          <a:p>
            <a:r>
              <a:rPr lang="en-ZA"/>
              <a:t>False, Pilkington and Frederick destroyed the windmill and attacked Animal Farm twice.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187450" y="2349500"/>
            <a:ext cx="10801350" cy="946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ZA" sz="2800">
                <a:solidFill>
                  <a:schemeClr val="bg2"/>
                </a:solidFill>
              </a:rPr>
              <a:t>(There had been a time  - not that he or any of the present company – had shared such sentiments)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/>
              <a:t>19.5 What sentiments is Pilkington refering to?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ZA"/>
              <a:t>Sentiments that Animal Farm will not succeed and that Animal Farm is a threat.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681163" y="762000"/>
            <a:ext cx="10920412" cy="1143000"/>
          </a:xfrm>
        </p:spPr>
        <p:txBody>
          <a:bodyPr/>
          <a:lstStyle/>
          <a:p>
            <a:r>
              <a:rPr lang="en-ZA" sz="3200"/>
              <a:t> 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00250" y="2349500"/>
            <a:ext cx="10601325" cy="4508500"/>
          </a:xfrm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ZA" dirty="0"/>
              <a:t>19.6 (proprietors) owners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ZA" dirty="0"/>
              <a:t>19.7	(regarded) seen as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ZA" dirty="0"/>
              <a:t>19.8	(hostility) enmity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ZA" dirty="0"/>
              <a:t>19.9	(misgiving) doubt, suspicion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ZA" dirty="0"/>
              <a:t>19.10 (current) present / existing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ZA" dirty="0"/>
              <a:t>19.11 operated - run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ZA" dirty="0"/>
              <a:t>19.12 (liable) – legally responsible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ZA" dirty="0"/>
              <a:t>19.13(unsettling effect) – upsetting/ disturbing result/ outcome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577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77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57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  <p:bldP spid="75779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800"/>
              <a:t>19.14. Who is living in this neighbourhood that Pilkington refers to?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11500" dirty="0"/>
              <a:t>Human farmers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681163" y="762000"/>
            <a:ext cx="10920412" cy="1143000"/>
          </a:xfrm>
        </p:spPr>
        <p:txBody>
          <a:bodyPr/>
          <a:lstStyle/>
          <a:p>
            <a:r>
              <a:rPr lang="en-ZA" sz="3200"/>
              <a:t>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00250" y="2349500"/>
            <a:ext cx="10601325" cy="3724275"/>
          </a:xfrm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ZA" sz="6000" dirty="0"/>
              <a:t>19.15 (due) expected</a:t>
            </a:r>
          </a:p>
          <a:p>
            <a:pPr>
              <a:buFont typeface="Wingdings" pitchFamily="2" charset="2"/>
              <a:buNone/>
            </a:pPr>
            <a:r>
              <a:rPr lang="en-ZA" sz="6000" dirty="0"/>
              <a:t>19.16(inquire) ask/ question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  <p:bldP spid="76803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/>
              <a:t>19.17 What type of farm is “such a farm”?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8000" dirty="0"/>
              <a:t>A farm run by Pigs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19.18 What is a spirit of licence and indicipline or what would animals on farms be like if there is a “spirit of licence and indicipline” on the farm?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6600" dirty="0"/>
              <a:t>Animals would do what they want to and won’t listen to orders.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What is an “inebriates home”?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8000" dirty="0"/>
              <a:t>Home where alcoholics recover.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20. Who are the “lower” animals on Animal Farm and why are they called the “lower” animals?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ZA" sz="4800" dirty="0"/>
              <a:t>All the animals except for Pigs and dogs.</a:t>
            </a:r>
          </a:p>
          <a:p>
            <a:pPr>
              <a:buFont typeface="Wingdings" pitchFamily="2" charset="2"/>
              <a:buNone/>
            </a:pPr>
            <a:r>
              <a:rPr lang="en-ZA" sz="4800" dirty="0"/>
              <a:t>They are called the lower animals because they have to work.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21. What similarity said Pilkington is there between human farmers and pig farmers?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4800" dirty="0"/>
              <a:t>They had the same struggles and difficulties.</a:t>
            </a:r>
          </a:p>
          <a:p>
            <a:r>
              <a:rPr lang="en-ZA" sz="4800" dirty="0"/>
              <a:t>They had the same problem with labour.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22. Why can you now truly say that the animals on Animal Farm have been conned by Napoleon?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6600"/>
              <a:t>The pigs used a dream to steal the farm from the animals.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3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23. Animal Farm is a “co-operative enterpise.” What does this mean?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8000"/>
              <a:t>All the pigs own the farm as a co-op.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67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24. What are the “titledeeds” of a farm and who owned Animal Farm?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6000" dirty="0"/>
              <a:t>A </a:t>
            </a:r>
            <a:r>
              <a:rPr lang="en-ZA" sz="6000" dirty="0" smtClean="0"/>
              <a:t>document </a:t>
            </a:r>
            <a:r>
              <a:rPr lang="en-ZA" sz="6000" dirty="0"/>
              <a:t>which states who is the owner.</a:t>
            </a:r>
          </a:p>
          <a:p>
            <a:r>
              <a:rPr lang="en-ZA" sz="6000" dirty="0"/>
              <a:t>The Pigs.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  <p:bldP spid="63491" grpId="0" build="p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25. Why will the animals be stopped from addressing each other as “comrades”?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5400"/>
              <a:t>They are not comrades anymore. They don’t share the same suffering, fate and ideals anymore.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build="p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26. Why will the skull be removed?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6000"/>
              <a:t>The animals must not be reminded of Major’s dream because it will never be realised.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  <p:bldP spid="65539" grpId="0" build="p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27. Why will the flag only be green?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6000"/>
              <a:t>The hoof and the horn represented the workers. Nothing belonged to the workers.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63" grpId="0" build="p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28. What does the changing of the name mean?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7200"/>
              <a:t>Nothing changed in the way the farm was managed.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 build="p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29. Why were the card players angry when Napoleon and Pilkington played aces of spades similtaneously?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5400"/>
              <a:t>There is only one ace of spades in a pack of cards. Napoleon and Pilkington were cheating in the game.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/>
              <a:t>3. Why has no animal retired?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5400" dirty="0"/>
              <a:t>The pigs would not allow them to retire, a pasture was never set aside for animals reaching the retirement age.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400"/>
              <a:t>30. What meaning do you read into the ending of the book?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3600"/>
              <a:t>The Pigs turned into humans.</a:t>
            </a:r>
          </a:p>
          <a:p>
            <a:r>
              <a:rPr lang="en-ZA" sz="3600"/>
              <a:t>The pigs became like the very thing they rebelled against at first.</a:t>
            </a:r>
          </a:p>
          <a:p>
            <a:r>
              <a:rPr lang="en-ZA" sz="3600"/>
              <a:t>A revolution will  not change a situation, you will return to the same situation you have revolted against in the first place.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/>
          <p:cNvSpPr>
            <a:spLocks noGrp="1" noChangeArrowheads="1"/>
          </p:cNvSpPr>
          <p:nvPr>
            <p:ph type="title"/>
          </p:nvPr>
        </p:nvSpPr>
        <p:spPr>
          <a:xfrm>
            <a:off x="1332235" y="908720"/>
            <a:ext cx="10920413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1260475" y="836613"/>
            <a:ext cx="10872788" cy="547211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ZA"/>
          </a:p>
        </p:txBody>
      </p:sp>
      <p:sp>
        <p:nvSpPr>
          <p:cNvPr id="6" name="Rectangle 5"/>
          <p:cNvSpPr/>
          <p:nvPr/>
        </p:nvSpPr>
        <p:spPr>
          <a:xfrm>
            <a:off x="2628379" y="1844824"/>
            <a:ext cx="7848871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en-US" sz="13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The End</a:t>
            </a:r>
            <a:endParaRPr lang="en-US" sz="13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128 0.04953 C 0.05984 0.12777 -0.21161 0.20625 -0.22735 0.23842 C -0.2431 0.27037 0.24777 0.2206 0.23706 0.24282 C 0.22636 0.26504 -0.29071 0.34629 -0.29147 0.37175 C -0.29222 0.39699 0.12256 0.41944 0.23215 0.39606 C 0.34174 0.37245 0.34665 0.33379 0.36642 0.22939 C 0.3862 0.125 0.46329 -0.15695 0.35068 -0.23056 C 0.23807 -0.30417 -0.18931 -0.31135 -0.30961 -0.21274 C -0.4299 -0.11412 -0.36755 0.3118 -0.3712 0.36064 C -0.37485 0.40925 -0.345 0.10347 -0.33127 0.08055 C -0.31754 0.05763 -0.28832 0.17152 -0.28895 0.22268 C -0.28958 0.27384 -0.33606 0.34791 -0.33492 0.38703 C -0.33379 0.42662 -0.29021 0.44699 -0.28177 0.45833 " pathEditMode="relative" ptsTypes="aaaaaaaa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/>
              <a:t>4. Why were the pigs so fat?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11500" dirty="0"/>
              <a:t>They ate all the food.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800"/>
              <a:t>5. In our own words state where Napoleon says you can find the truest happiness.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5400" dirty="0"/>
              <a:t>Hard work and frugal living.</a:t>
            </a:r>
          </a:p>
          <a:p>
            <a:r>
              <a:rPr lang="en-ZA" sz="5400" dirty="0"/>
              <a:t>Frugal: live on little money and you waste nothing.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1800"/>
              <a:t>6. If dreaming of stalls with electric light and hot and cold water, and the three-day week, were denounced as ideas contrary to the spirit of Animalism, what is Animalism then all about?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4800" dirty="0"/>
              <a:t>Animalism is about dictatorship. The pigs receive everything and the rest of the animals must work so that the pigs can get everything.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800"/>
              <a:t>7. Is there any sense in the work the pigs do? Give a reason for your answer.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7200"/>
              <a:t>No. Everything they write is burnt in a furnace.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2800"/>
              <a:t>8. Why should these animals have the same rights as the pigs and the dogs?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ZA" sz="9600"/>
              <a:t>They are all animals.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 animBg="1"/>
    </p:bldLst>
  </p:timing>
</p:sld>
</file>

<file path=ppt/theme/theme1.xml><?xml version="1.0" encoding="utf-8"?>
<a:theme xmlns:a="http://schemas.openxmlformats.org/drawingml/2006/main" name="Capsules">
  <a:themeElements>
    <a:clrScheme name="Capsules 8">
      <a:dk1>
        <a:srgbClr val="FF0000"/>
      </a:dk1>
      <a:lt1>
        <a:srgbClr val="FFFFFF"/>
      </a:lt1>
      <a:dk2>
        <a:srgbClr val="000000"/>
      </a:dk2>
      <a:lt2>
        <a:srgbClr val="FFFFFF"/>
      </a:lt2>
      <a:accent1>
        <a:srgbClr val="FFCC00"/>
      </a:accent1>
      <a:accent2>
        <a:srgbClr val="CC3300"/>
      </a:accent2>
      <a:accent3>
        <a:srgbClr val="AAAAAA"/>
      </a:accent3>
      <a:accent4>
        <a:srgbClr val="DADADA"/>
      </a:accent4>
      <a:accent5>
        <a:srgbClr val="FFE2AA"/>
      </a:accent5>
      <a:accent6>
        <a:srgbClr val="B92D00"/>
      </a:accent6>
      <a:hlink>
        <a:srgbClr val="FF6600"/>
      </a:hlink>
      <a:folHlink>
        <a:srgbClr val="FF7C80"/>
      </a:folHlink>
    </a:clrScheme>
    <a:fontScheme name="Capsules">
      <a:majorFont>
        <a:latin typeface="Arial"/>
        <a:ea typeface=""/>
        <a:cs typeface="Arial"/>
      </a:majorFont>
      <a:minorFont>
        <a:latin typeface="Arial Rounded MT Bol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1260</Words>
  <Application>Microsoft Office PowerPoint</Application>
  <PresentationFormat>Custom</PresentationFormat>
  <Paragraphs>103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Capsules</vt:lpstr>
      <vt:lpstr>Custom Design</vt:lpstr>
      <vt:lpstr>Animal Farm</vt:lpstr>
      <vt:lpstr>1. What is meant by the words “the short animal lives fled by”?</vt:lpstr>
      <vt:lpstr>2. What is an “inebriates home”?</vt:lpstr>
      <vt:lpstr>3. Why has no animal retired?</vt:lpstr>
      <vt:lpstr>4. Why were the pigs so fat?</vt:lpstr>
      <vt:lpstr>5. In our own words state where Napoleon says you can find the truest happiness.</vt:lpstr>
      <vt:lpstr>6. If dreaming of stalls with electric light and hot and cold water, and the three-day week, were denounced as ideas contrary to the spirit of Animalism, what is Animalism then all about?</vt:lpstr>
      <vt:lpstr>7. Is there any sense in the work the pigs do? Give a reason for your answer.</vt:lpstr>
      <vt:lpstr>8. Why should these animals have the same rights as the pigs and the dogs?</vt:lpstr>
      <vt:lpstr>9. Why did the animals accept their lives?</vt:lpstr>
      <vt:lpstr>10. Of what are the animals still dreaming?</vt:lpstr>
      <vt:lpstr>11. Although the animals suffered there was one aspect that set them apart from all other animals. What was that?</vt:lpstr>
      <vt:lpstr>12. When the pigs wanted to make a major change in their lives, why did they get the sheep on their side before they informed the other animals?</vt:lpstr>
      <vt:lpstr>13. Why did the world turn upside down for the animals when the pigs walked on their hind legs and Napoleon had a whip in his trotter?</vt:lpstr>
      <vt:lpstr>14. Why did the animals not protest?</vt:lpstr>
      <vt:lpstr>15. What is the implied meaning of the new and only commandment that was written on the wall?</vt:lpstr>
      <vt:lpstr>16. What does the following sentence imply “and not knowing whether to be more frightened of the pigs or of the human visitors.”</vt:lpstr>
      <vt:lpstr>17. Why did the humans regard Animal Farm as a threat when it was first established?</vt:lpstr>
      <vt:lpstr>18. What is the meaning of the word “incumbent”?</vt:lpstr>
      <vt:lpstr>19. Write down the synonyms for the underlined words and answer the questions concerning the words spoken by Pilkington.</vt:lpstr>
      <vt:lpstr>19.1 Who are the “others” Pilkington refers to?</vt:lpstr>
      <vt:lpstr> </vt:lpstr>
      <vt:lpstr>19.4 Is the statement in brackets true of false? Give a reason for your answer.</vt:lpstr>
      <vt:lpstr>19.5 What sentiments is Pilkington refering to?</vt:lpstr>
      <vt:lpstr> </vt:lpstr>
      <vt:lpstr>19.14. Who is living in this neighbourhood that Pilkington refers to?</vt:lpstr>
      <vt:lpstr> </vt:lpstr>
      <vt:lpstr>19.17 What type of farm is “such a farm”?</vt:lpstr>
      <vt:lpstr>19.18 What is a spirit of licence and indicipline or what would animals on farms be like if there is a “spirit of licence and indicipline” on the farm?</vt:lpstr>
      <vt:lpstr>20. Who are the “lower” animals on Animal Farm and why are they called the “lower” animals?</vt:lpstr>
      <vt:lpstr>21. What similarity said Pilkington is there between human farmers and pig farmers?</vt:lpstr>
      <vt:lpstr>22. Why can you now truly say that the animals on Animal Farm have been conned by Napoleon?</vt:lpstr>
      <vt:lpstr>23. Animal Farm is a “co-operative enterpise.” What does this mean?</vt:lpstr>
      <vt:lpstr>24. What are the “titledeeds” of a farm and who owned Animal Farm?</vt:lpstr>
      <vt:lpstr>25. Why will the animals be stopped from addressing each other as “comrades”?</vt:lpstr>
      <vt:lpstr>26. Why will the skull be removed?</vt:lpstr>
      <vt:lpstr>27. Why will the flag only be green?</vt:lpstr>
      <vt:lpstr>28. What does the changing of the name mean?</vt:lpstr>
      <vt:lpstr>29. Why were the card players angry when Napoleon and Pilkington played aces of spades similtaneously?</vt:lpstr>
      <vt:lpstr>30. What meaning do you read into the ending of the book?</vt:lpstr>
      <vt:lpstr>PowerPoint Presentation</vt:lpstr>
    </vt:vector>
  </TitlesOfParts>
  <Company>HS Langenhoven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Farm</dc:title>
  <dc:creator>Carrol</dc:creator>
  <cp:lastModifiedBy>Carol</cp:lastModifiedBy>
  <cp:revision>22</cp:revision>
  <dcterms:created xsi:type="dcterms:W3CDTF">2009-07-30T09:27:35Z</dcterms:created>
  <dcterms:modified xsi:type="dcterms:W3CDTF">2011-08-22T10:01:58Z</dcterms:modified>
</cp:coreProperties>
</file>